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6" r:id="rId3"/>
    <p:sldId id="263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CBF"/>
    <a:srgbClr val="E2D8DA"/>
    <a:srgbClr val="EBD39F"/>
    <a:srgbClr val="F5D021"/>
    <a:srgbClr val="5D233A"/>
    <a:srgbClr val="B2B2B2"/>
    <a:srgbClr val="202020"/>
    <a:srgbClr val="323232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38910"/>
          </a:xfrm>
        </p:spPr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0" y="0"/>
            <a:ext cx="12192000" cy="14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effectLst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0" y="0"/>
            <a:ext cx="12192000" cy="14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effectLst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0" y="0"/>
            <a:ext cx="12192000" cy="143891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effectLst/>
            </a:endParaRPr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0" y="0"/>
            <a:ext cx="12192000" cy="143891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effectLst/>
            </a:endParaRP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0" y="0"/>
            <a:ext cx="12192000" cy="143891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effectLst/>
            </a:endParaRPr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0" y="0"/>
            <a:ext cx="12192000" cy="2336165"/>
          </a:xfrm>
          <a:prstGeom prst="rect">
            <a:avLst/>
          </a:prstGeom>
          <a:solidFill>
            <a:srgbClr val="5D233A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effectLst/>
            </a:endParaRPr>
          </a:p>
        </p:txBody>
      </p:sp>
      <p:pic>
        <p:nvPicPr>
          <p:cNvPr id="17" name="图片 16" descr="资源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7705" y="231775"/>
            <a:ext cx="1766570" cy="1756410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096635" y="231775"/>
            <a:ext cx="0" cy="1819910"/>
          </a:xfrm>
          <a:prstGeom prst="line">
            <a:avLst/>
          </a:prstGeom>
          <a:ln>
            <a:solidFill>
              <a:srgbClr val="F5D02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436995" y="256540"/>
            <a:ext cx="5501640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ja-JP" altLang="zh-CN" sz="12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新島交通株式会社</a:t>
            </a:r>
            <a:endParaRPr lang="ja-JP" altLang="zh-CN" sz="12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〒556-0013大阪府大阪市浪速区戎本町1-9-28</a:t>
            </a:r>
            <a:endParaRPr lang="zh-CN" altLang="en-US" sz="12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</a:pPr>
            <a:r>
              <a:rPr lang="ja-JP" altLang="zh-CN" sz="12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スターレジデンス難波</a:t>
            </a:r>
            <a:r>
              <a:rPr lang="zh-CN" altLang="en-US" sz="12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102</a:t>
            </a:r>
            <a:endParaRPr lang="zh-CN" altLang="en-US" sz="12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</a:pPr>
            <a:endParaRPr lang="zh-CN" altLang="en-US" sz="12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TEL：06-6632-8807</a:t>
            </a:r>
            <a:r>
              <a:rPr lang="ja-JP" altLang="zh-CN" sz="12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　Email：niijima-koutsu@niijima-koutsu.com</a:t>
            </a:r>
            <a:endParaRPr lang="ja-JP" altLang="zh-CN" sz="12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FAX：06-7635-8689</a:t>
            </a:r>
            <a:r>
              <a:rPr lang="ja-JP" altLang="zh-CN" sz="12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　https://</a:t>
            </a:r>
            <a:r>
              <a:rPr lang="en-US" altLang="ja-JP" sz="12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www.</a:t>
            </a:r>
            <a:r>
              <a:rPr lang="ja-JP" altLang="zh-CN" sz="12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niijima-koutsu.com/</a:t>
            </a:r>
            <a:endParaRPr lang="ja-JP" altLang="zh-CN" sz="12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aphicFrame>
        <p:nvGraphicFramePr>
          <p:cNvPr id="25" name="表格 24"/>
          <p:cNvGraphicFramePr/>
          <p:nvPr>
            <p:custDataLst>
              <p:tags r:id="rId3"/>
            </p:custDataLst>
          </p:nvPr>
        </p:nvGraphicFramePr>
        <p:xfrm>
          <a:off x="391795" y="2485390"/>
          <a:ext cx="11257915" cy="400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410"/>
                <a:gridCol w="3551555"/>
                <a:gridCol w="4044950"/>
              </a:tblGrid>
              <a:tr h="61912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26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料金表</a:t>
                      </a:r>
                      <a:endParaRPr lang="zh-CN" altLang="en-US" sz="2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文道新雅黑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文道新雅黑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大阪市内発貸切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アルファード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ハイエース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運行時間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39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ja-JP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7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人乗り</a:t>
                      </a:r>
                      <a:endParaRPr lang="ja-JP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39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10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人乗り</a:t>
                      </a:r>
                      <a:endParaRPr lang="ja-JP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39F"/>
                    </a:solidFill>
                  </a:tcPr>
                </a:tc>
              </a:tr>
              <a:tr h="3079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3時間または45Kmまで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¥15,260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円</a:t>
                      </a:r>
                      <a:endParaRPr lang="ja-JP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¥16,910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</a:tr>
              <a:tr h="3079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4時間または60Kmまで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¥20,220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¥22,430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</a:tr>
              <a:tr h="3073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5時間または75Kmまで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¥25,180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¥27,950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</a:tr>
              <a:tr h="3079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6時間または90Kmまで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¥30,140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¥33,470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</a:tr>
              <a:tr h="3079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7時間または105Kmまで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¥35,100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¥38,990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</a:tr>
              <a:tr h="3079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8時間または120Kmまで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¥37,930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¥42,120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</a:tr>
              <a:tr h="3073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9時間または135Kmまで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¥42,890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¥47,640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</a:tr>
              <a:tr h="3079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10時間または150Kmまで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¥47,850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¥53,160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</a:tr>
              <a:tr h="3079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超過30分</a:t>
                      </a: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毎</a:t>
                      </a:r>
                      <a:endParaRPr lang="ja-JP" altLang="zh-CN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¥2,480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¥2,760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</a:tr>
            </a:tbl>
          </a:graphicData>
        </a:graphic>
      </p:graphicFrame>
      <p:pic>
        <p:nvPicPr>
          <p:cNvPr id="26" name="图片 25"/>
          <p:cNvPicPr/>
          <p:nvPr/>
        </p:nvPicPr>
        <p:blipFill>
          <a:blip r:embed="rId4"/>
          <a:stretch>
            <a:fillRect/>
          </a:stretch>
        </p:blipFill>
        <p:spPr>
          <a:xfrm>
            <a:off x="5175250" y="2485390"/>
            <a:ext cx="1261745" cy="638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/>
          <p:nvPr/>
        </p:nvPicPr>
        <p:blipFill>
          <a:blip r:embed="rId5"/>
          <a:stretch>
            <a:fillRect/>
          </a:stretch>
        </p:blipFill>
        <p:spPr>
          <a:xfrm>
            <a:off x="8964295" y="2433320"/>
            <a:ext cx="1261110" cy="690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0" y="0"/>
            <a:ext cx="12192000" cy="14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effectLst/>
            </a:endParaRPr>
          </a:p>
        </p:txBody>
      </p:sp>
      <p:graphicFrame>
        <p:nvGraphicFramePr>
          <p:cNvPr id="25" name="表格 24"/>
          <p:cNvGraphicFramePr/>
          <p:nvPr>
            <p:custDataLst>
              <p:tags r:id="rId1"/>
            </p:custDataLst>
          </p:nvPr>
        </p:nvGraphicFramePr>
        <p:xfrm>
          <a:off x="391795" y="281940"/>
          <a:ext cx="11257915" cy="2109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410"/>
                <a:gridCol w="3551555"/>
                <a:gridCol w="4044950"/>
              </a:tblGrid>
              <a:tr h="52959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26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料金表</a:t>
                      </a:r>
                      <a:r>
                        <a:rPr lang="ja-JP" altLang="zh-CN" sz="26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　</a:t>
                      </a:r>
                      <a:endParaRPr lang="ja-JP" altLang="zh-CN" sz="2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文道新雅黑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文道新雅黑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空港　　送迎</a:t>
                      </a:r>
                      <a:endParaRPr lang="ja-JP" altLang="zh-CN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アルファード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ハイエース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運行時間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39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ja-JP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7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人乗り</a:t>
                      </a:r>
                      <a:endParaRPr lang="ja-JP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39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10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人乗り</a:t>
                      </a:r>
                      <a:endParaRPr lang="ja-JP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39F"/>
                    </a:solidFill>
                  </a:tcPr>
                </a:tc>
              </a:tr>
              <a:tr h="2635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関西国際空港⇔大阪市内 (定額料金)</a:t>
                      </a:r>
                      <a:endParaRPr lang="ja-JP" altLang="zh-CN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¥15,260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¥16,910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</a:tr>
              <a:tr h="2635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大阪国際空港⇔大阪市内 (定額料金)</a:t>
                      </a:r>
                      <a:endParaRPr lang="ja-JP" altLang="zh-CN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¥7,820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¥8,630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</a:tr>
              <a:tr h="2628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神戸国際空港⇔大阪市内</a:t>
                      </a:r>
                      <a:r>
                        <a:rPr lang="zh-CN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 (定額料金)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¥15,260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¥16,910 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</a:tr>
              <a:tr h="2635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　</a:t>
                      </a:r>
                      <a:r>
                        <a:rPr lang="zh-CN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超過30分</a:t>
                      </a: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毎</a:t>
                      </a:r>
                      <a:endParaRPr lang="ja-JP" altLang="zh-CN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¥2,480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¥2,760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</a:tr>
            </a:tbl>
          </a:graphicData>
        </a:graphic>
      </p:graphicFrame>
      <p:pic>
        <p:nvPicPr>
          <p:cNvPr id="26" name="图片 25"/>
          <p:cNvPicPr/>
          <p:nvPr/>
        </p:nvPicPr>
        <p:blipFill>
          <a:blip r:embed="rId2"/>
          <a:stretch>
            <a:fillRect/>
          </a:stretch>
        </p:blipFill>
        <p:spPr>
          <a:xfrm>
            <a:off x="5175250" y="179070"/>
            <a:ext cx="1261745" cy="638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/>
          <p:nvPr/>
        </p:nvPicPr>
        <p:blipFill>
          <a:blip r:embed="rId3"/>
          <a:stretch>
            <a:fillRect/>
          </a:stretch>
        </p:blipFill>
        <p:spPr>
          <a:xfrm>
            <a:off x="8964295" y="127000"/>
            <a:ext cx="1261110" cy="69088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8" name="表格 27"/>
          <p:cNvGraphicFramePr/>
          <p:nvPr>
            <p:custDataLst>
              <p:tags r:id="rId4"/>
            </p:custDataLst>
          </p:nvPr>
        </p:nvGraphicFramePr>
        <p:xfrm>
          <a:off x="391795" y="5426075"/>
          <a:ext cx="11257915" cy="1294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7915"/>
              </a:tblGrid>
              <a:tr h="129476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※お迎えの時間はお客様に設定していただきます。1日前の18時以降は変更不可となりますのでご了承ください。</a:t>
                      </a:r>
                      <a:endParaRPr lang="zh-CN" sz="10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※空港、駅等の到着ロビーでのミートサービスをご利用の場合、別途、サービス利用料をご請求申し上げます。</a:t>
                      </a:r>
                      <a:endParaRPr lang="zh-CN" sz="10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※上記料金には、消費税、他言語対応運転手指名料が含まれます(空き状況に応じて、他言語対応運転手を手配できかねる場合がございます、ご了承ください)。</a:t>
                      </a:r>
                      <a:endParaRPr lang="zh-CN" sz="10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※22:00〜翌5:00の時間帯のご利用には深夜割増料金が適用され、記載料金の1.25倍の料金をご請求申し上げます。</a:t>
                      </a:r>
                      <a:endParaRPr lang="zh-CN" sz="10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※ご請求金額は、お客様が実際にご乗車される時間ではなく、車両の出庫と帰庫の時間に基づき計算されます。</a:t>
                      </a:r>
                      <a:endParaRPr lang="zh-CN" sz="10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※</a:t>
                      </a:r>
                      <a:r>
                        <a:rPr lang="ja-JP" alt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関西国際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空港送迎は想定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3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時間、</a:t>
                      </a:r>
                      <a:r>
                        <a:rPr lang="ja-JP" alt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大阪国際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空港送迎は想定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2.5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時間</a:t>
                      </a:r>
                      <a:r>
                        <a:rPr lang="ja-JP" alt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、神戸国際空港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は想定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3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時間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でご提供させていただいております。それ以上は30分ごとの料金が発生いたします。</a:t>
                      </a:r>
                      <a:endParaRPr lang="zh-CN" sz="10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※料金は変動する可能性がございます。最新の料金表はwww.niijima-koutsu.comにてご確認ください。</a:t>
                      </a:r>
                      <a:endParaRPr lang="zh-CN" sz="10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5"/>
            </p:custDataLst>
          </p:nvPr>
        </p:nvGraphicFramePr>
        <p:xfrm>
          <a:off x="391795" y="2731770"/>
          <a:ext cx="11257915" cy="45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410"/>
                <a:gridCol w="3551555"/>
                <a:gridCol w="4044950"/>
              </a:tblGrid>
              <a:tr h="45466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26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料金表</a:t>
                      </a:r>
                      <a:r>
                        <a:rPr lang="ja-JP" altLang="zh-CN" sz="26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　</a:t>
                      </a:r>
                      <a:endParaRPr lang="ja-JP" altLang="zh-CN" sz="2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文道新雅黑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文道新雅黑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6"/>
            </p:custDataLst>
          </p:nvPr>
        </p:nvGraphicFramePr>
        <p:xfrm>
          <a:off x="391795" y="3199765"/>
          <a:ext cx="11257915" cy="203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410"/>
                <a:gridCol w="3551555"/>
                <a:gridCol w="4044950"/>
              </a:tblGrid>
              <a:tr h="26352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その他</a:t>
                      </a:r>
                      <a:endParaRPr lang="ja-JP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sym typeface="+mn-ea"/>
                        </a:rPr>
                        <a:t>アルファード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sym typeface="+mn-ea"/>
                        </a:rPr>
                        <a:t>ハイエース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</a:rPr>
                        <a:t>運行時間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39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ja-JP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7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人乗り</a:t>
                      </a:r>
                      <a:endParaRPr lang="ja-JP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39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10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人乗り</a:t>
                      </a:r>
                      <a:endParaRPr lang="ja-JP" alt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39F"/>
                    </a:solidFill>
                  </a:tcPr>
                </a:tc>
              </a:tr>
              <a:tr h="8496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ミートサービス</a:t>
                      </a:r>
                      <a:endParaRPr lang="ja-JP" altLang="zh-CN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※お客様を到着ゲートや電車のプラットフォームからお車まで </a:t>
                      </a:r>
                      <a:endParaRPr lang="ja-JP" altLang="zh-CN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ご案内するサービスです。</a:t>
                      </a:r>
                      <a:endParaRPr lang="ja-JP" altLang="zh-CN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¥ 8,500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(07:01 - 20:59)</a:t>
                      </a:r>
                      <a:endParaRPr 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¥ 11,500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円</a:t>
                      </a:r>
                      <a:endParaRPr 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(21:00 - 07:00)</a:t>
                      </a:r>
                      <a:endParaRPr 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  <a:tc hMerge="1"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8DA"/>
                    </a:solidFill>
                  </a:tcPr>
                </a:tc>
              </a:tr>
              <a:tr h="654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清掃費</a:t>
                      </a:r>
                      <a:endParaRPr lang="ja-JP" altLang="zh-CN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※ 喫煙されたり車の内装や座席を汚された場合に</a:t>
                      </a:r>
                      <a:endParaRPr lang="ja-JP" altLang="zh-CN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ja-JP" altLang="zh-CN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宋体" charset="0"/>
                          <a:sym typeface="+mn-ea"/>
                        </a:rPr>
                        <a:t>別途料金申し受けます。</a:t>
                      </a:r>
                      <a:endParaRPr lang="ja-JP" altLang="zh-CN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charset="0"/>
                          <a:ea typeface="宋体" charset="0"/>
                          <a:cs typeface="文道新雅黑" charset="0"/>
                        </a:rPr>
                        <a:t>正式な金額は状況によって異なるため、後日お知らせします。</a:t>
                      </a:r>
                      <a:endParaRPr lang="en-US" sz="11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文道新雅黑" charset="0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  <a:tc hMerge="1"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CBF"/>
                    </a:solidFill>
                  </a:tcPr>
                </a:tc>
              </a:tr>
            </a:tbl>
          </a:graphicData>
        </a:graphic>
      </p:graphicFrame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175250" y="2560955"/>
            <a:ext cx="1261745" cy="638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8964295" y="2508885"/>
            <a:ext cx="1261110" cy="690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68c84598-ac6d-46bf-9440-6f98b190305e}"/>
  <p:tag name="TABLE_ENDDRAG_ORIGIN_RECT" val="886*315"/>
  <p:tag name="TABLE_ENDDRAG_RECT" val="30*195*886*315"/>
</p:tagLst>
</file>

<file path=ppt/tags/tag2.xml><?xml version="1.0" encoding="utf-8"?>
<p:tagLst xmlns:p="http://schemas.openxmlformats.org/presentationml/2006/main">
  <p:tag name="KSO_WM_UNIT_TABLE_BEAUTIFY" val="smartTable{9f89f609-28ac-43ad-9297-22554639b651}"/>
  <p:tag name="TABLE_ENDDRAG_ORIGIN_RECT" val="886*166"/>
  <p:tag name="TABLE_ENDDRAG_RECT" val="30*33*886*166"/>
</p:tagLst>
</file>

<file path=ppt/tags/tag3.xml><?xml version="1.0" encoding="utf-8"?>
<p:tagLst xmlns:p="http://schemas.openxmlformats.org/presentationml/2006/main">
  <p:tag name="KSO_WM_UNIT_TABLE_BEAUTIFY" val="smartTable{07ea7dcc-6846-4e91-adda-b7d1f4af41bd}"/>
  <p:tag name="TABLE_ENDDRAG_ORIGIN_RECT" val="886*101"/>
  <p:tag name="TABLE_ENDDRAG_RECT" val="30*338*886*101"/>
</p:tagLst>
</file>

<file path=ppt/tags/tag4.xml><?xml version="1.0" encoding="utf-8"?>
<p:tagLst xmlns:p="http://schemas.openxmlformats.org/presentationml/2006/main">
  <p:tag name="KSO_WM_UNIT_TABLE_BEAUTIFY" val="smartTable{68c84598-ac6d-46bf-9440-6f98b190305e}"/>
  <p:tag name="TABLE_ENDDRAG_ORIGIN_RECT" val="886*206"/>
  <p:tag name="TABLE_ENDDRAG_RECT" val="30*195*886*206"/>
</p:tagLst>
</file>

<file path=ppt/tags/tag5.xml><?xml version="1.0" encoding="utf-8"?>
<p:tagLst xmlns:p="http://schemas.openxmlformats.org/presentationml/2006/main">
  <p:tag name="KSO_WM_UNIT_TABLE_BEAUTIFY" val="smartTable{1c671797-34f9-439b-938a-ced9ce2ec6ef}"/>
  <p:tag name="TABLE_ENDDRAG_ORIGIN_RECT" val="886*159"/>
  <p:tag name="TABLE_ENDDRAG_RECT" val="30*244*886*15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WPS 演示</Application>
  <PresentationFormat>宽屏</PresentationFormat>
  <Paragraphs>157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7" baseType="lpstr">
      <vt:lpstr>Arial</vt:lpstr>
      <vt:lpstr>宋体</vt:lpstr>
      <vt:lpstr>Wingdings</vt:lpstr>
      <vt:lpstr>宋体</vt:lpstr>
      <vt:lpstr>汉仪书宋二KW</vt:lpstr>
      <vt:lpstr>文道新雅黑</vt:lpstr>
      <vt:lpstr>Calibri</vt:lpstr>
      <vt:lpstr>Helvetica Neue</vt:lpstr>
      <vt:lpstr>微软雅黑</vt:lpstr>
      <vt:lpstr>汉仪旗黑</vt:lpstr>
      <vt:lpstr>Arial Unicode MS</vt:lpstr>
      <vt:lpstr>苹方-简</vt:lpstr>
      <vt:lpstr>汉仪中黑KW</vt:lpstr>
      <vt:lpstr>メイリオ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yuanhao</dc:creator>
  <cp:lastModifiedBy>A0 员昊</cp:lastModifiedBy>
  <cp:revision>16</cp:revision>
  <dcterms:created xsi:type="dcterms:W3CDTF">2022-06-22T00:27:25Z</dcterms:created>
  <dcterms:modified xsi:type="dcterms:W3CDTF">2022-06-22T00:27:25Z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2052-4.2.2.6882</vt:lpwstr>
  </property>
  <property fmtid="{D5CDD505-2E9C-101B-9397-08002B2CF9AE}" pid="3" name="ICV">
    <vt:lpwstr>9B4593D92DBCF68A4D89B1628A074DA3</vt:lpwstr>
  </property>
</Properties>
</file>